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Lst>
  <p:notesMasterIdLst>
    <p:notesMasterId r:id="rId11"/>
  </p:notesMasterIdLst>
  <p:handoutMasterIdLst>
    <p:handoutMasterId r:id="rId12"/>
  </p:handoutMasterIdLst>
  <p:sldIdLst>
    <p:sldId id="521" r:id="rId4"/>
    <p:sldId id="520" r:id="rId5"/>
    <p:sldId id="2146846854" r:id="rId6"/>
    <p:sldId id="2146846855" r:id="rId7"/>
    <p:sldId id="2146846856" r:id="rId8"/>
    <p:sldId id="2146846857" r:id="rId9"/>
    <p:sldId id="518" r:id="rId10"/>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F71"/>
    <a:srgbClr val="FFFFCC"/>
    <a:srgbClr val="F5E98F"/>
    <a:srgbClr val="F8EE00"/>
    <a:srgbClr val="233BC2"/>
    <a:srgbClr val="F3AA0C"/>
    <a:srgbClr val="CC900A"/>
    <a:srgbClr val="CFD867"/>
    <a:srgbClr val="B2D8AC"/>
    <a:srgbClr val="25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9" autoAdjust="0"/>
    <p:restoredTop sz="93935" autoAdjust="0"/>
  </p:normalViewPr>
  <p:slideViewPr>
    <p:cSldViewPr snapToGrid="0">
      <p:cViewPr>
        <p:scale>
          <a:sx n="100" d="100"/>
          <a:sy n="100" d="100"/>
        </p:scale>
        <p:origin x="1712" y="752"/>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5/27/21</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5/27/21</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ma14="http://schemas.microsoft.com/office/mac/drawingml/2011/main" xmlns=""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7.png"/><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7.png"/><Relationship Id="rId2" Type="http://schemas.openxmlformats.org/officeDocument/2006/relationships/slideLayout" Target="../slideLayouts/slideLayout39.xml"/><Relationship Id="rId16"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cloud-engagement-hub/the-ibm-stock-trader-operator-part-1-usage-9737a04b6848"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tiff"/><Relationship Id="rId7"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3.xml"/><Relationship Id="rId4" Type="http://schemas.openxmlformats.org/officeDocument/2006/relationships/image" Target="../media/image19.tiff"/><Relationship Id="rId9"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616" y="543662"/>
            <a:ext cx="1986014" cy="582323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rPr>
              <a:t>IBM Cloud</a:t>
            </a:r>
          </a:p>
        </p:txBody>
      </p:sp>
      <p:sp>
        <p:nvSpPr>
          <p:cNvPr id="4" name="Rectangle 3"/>
          <p:cNvSpPr/>
          <p:nvPr/>
        </p:nvSpPr>
        <p:spPr>
          <a:xfrm>
            <a:off x="1828595" y="545341"/>
            <a:ext cx="5969483" cy="6266957"/>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rPr>
              <a:t>Red Hat OpenShift Container Platform</a:t>
            </a:r>
          </a:p>
        </p:txBody>
      </p:sp>
      <p:sp>
        <p:nvSpPr>
          <p:cNvPr id="2" name="Title 1"/>
          <p:cNvSpPr>
            <a:spLocks noGrp="1"/>
          </p:cNvSpPr>
          <p:nvPr>
            <p:ph type="title"/>
          </p:nvPr>
        </p:nvSpPr>
        <p:spPr>
          <a:xfrm>
            <a:off x="169176" y="93121"/>
            <a:ext cx="10803624" cy="415498"/>
          </a:xfrm>
        </p:spPr>
        <p:txBody>
          <a:bodyPr/>
          <a:lstStyle/>
          <a:p>
            <a:r>
              <a:rPr lang="en-US" sz="2700" dirty="0"/>
              <a:t>IBM Stock Trader sample for the OpenShift Container Platform</a:t>
            </a:r>
          </a:p>
        </p:txBody>
      </p:sp>
      <p:sp>
        <p:nvSpPr>
          <p:cNvPr id="3" name="Rounded Rectangle 2"/>
          <p:cNvSpPr/>
          <p:nvPr/>
        </p:nvSpPr>
        <p:spPr>
          <a:xfrm>
            <a:off x="2270966" y="1874971"/>
            <a:ext cx="1143000" cy="685800"/>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Trader (Java)</a:t>
            </a:r>
          </a:p>
        </p:txBody>
      </p:sp>
      <p:sp>
        <p:nvSpPr>
          <p:cNvPr id="5" name="Rounded Rectangle 4"/>
          <p:cNvSpPr/>
          <p:nvPr/>
        </p:nvSpPr>
        <p:spPr>
          <a:xfrm>
            <a:off x="6373163" y="3952073"/>
            <a:ext cx="1143000" cy="57469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Account</a:t>
            </a:r>
          </a:p>
        </p:txBody>
      </p:sp>
      <p:sp>
        <p:nvSpPr>
          <p:cNvPr id="6" name="Rounded Rectangle 5"/>
          <p:cNvSpPr/>
          <p:nvPr/>
        </p:nvSpPr>
        <p:spPr>
          <a:xfrm>
            <a:off x="6376860" y="1881398"/>
            <a:ext cx="1143000" cy="685800"/>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Stock Quote</a:t>
            </a:r>
          </a:p>
        </p:txBody>
      </p:sp>
      <p:sp>
        <p:nvSpPr>
          <p:cNvPr id="7" name="Rounded Rectangle 6"/>
          <p:cNvSpPr/>
          <p:nvPr/>
        </p:nvSpPr>
        <p:spPr>
          <a:xfrm>
            <a:off x="8877182" y="3562326"/>
            <a:ext cx="1143000" cy="685800"/>
          </a:xfrm>
          <a:prstGeom prst="roundRect">
            <a:avLst/>
          </a:prstGeom>
          <a:solidFill>
            <a:schemeClr val="accent5">
              <a:lumMod val="40000"/>
              <a:lumOff val="6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IBM</a:t>
            </a:r>
          </a:p>
          <a:p>
            <a:pPr algn="ctr"/>
            <a:r>
              <a:rPr lang="en-US" dirty="0"/>
              <a:t>ODM</a:t>
            </a:r>
          </a:p>
        </p:txBody>
      </p:sp>
      <p:sp>
        <p:nvSpPr>
          <p:cNvPr id="8" name="Rounded Rectangle 7"/>
          <p:cNvSpPr/>
          <p:nvPr/>
        </p:nvSpPr>
        <p:spPr>
          <a:xfrm>
            <a:off x="10937806" y="1647229"/>
            <a:ext cx="990459" cy="685800"/>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IEX</a:t>
            </a:r>
          </a:p>
        </p:txBody>
      </p:sp>
      <p:sp>
        <p:nvSpPr>
          <p:cNvPr id="9" name="Rounded Rectangle 8"/>
          <p:cNvSpPr/>
          <p:nvPr/>
        </p:nvSpPr>
        <p:spPr>
          <a:xfrm>
            <a:off x="10906812" y="4956280"/>
            <a:ext cx="990458" cy="685800"/>
          </a:xfrm>
          <a:prstGeom prst="roundRect">
            <a:avLst/>
          </a:prstGeom>
          <a:solidFill>
            <a:srgbClr val="FFC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Slack</a:t>
            </a:r>
          </a:p>
        </p:txBody>
      </p:sp>
      <p:cxnSp>
        <p:nvCxnSpPr>
          <p:cNvPr id="11" name="Straight Connector 10"/>
          <p:cNvCxnSpPr>
            <a:cxnSpLocks/>
            <a:stCxn id="3" idx="2"/>
            <a:endCxn id="97" idx="0"/>
          </p:cNvCxnSpPr>
          <p:nvPr/>
        </p:nvCxnSpPr>
        <p:spPr>
          <a:xfrm>
            <a:off x="2842466" y="2560771"/>
            <a:ext cx="2340" cy="3533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3"/>
            <a:endCxn id="6" idx="1"/>
          </p:cNvCxnSpPr>
          <p:nvPr/>
        </p:nvCxnSpPr>
        <p:spPr>
          <a:xfrm>
            <a:off x="5540433" y="2219579"/>
            <a:ext cx="836427" cy="471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flipV="1">
            <a:off x="7516163" y="3905226"/>
            <a:ext cx="1361019" cy="3341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7935" y="2912265"/>
            <a:ext cx="1143000" cy="685800"/>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Browser</a:t>
            </a:r>
          </a:p>
        </p:txBody>
      </p:sp>
      <p:cxnSp>
        <p:nvCxnSpPr>
          <p:cNvPr id="28" name="Straight Connector 27"/>
          <p:cNvCxnSpPr>
            <a:stCxn id="27" idx="3"/>
            <a:endCxn id="3" idx="1"/>
          </p:cNvCxnSpPr>
          <p:nvPr/>
        </p:nvCxnSpPr>
        <p:spPr>
          <a:xfrm flipV="1">
            <a:off x="1360935" y="2217871"/>
            <a:ext cx="910031" cy="10372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0573" y="2718694"/>
            <a:ext cx="903923" cy="184666"/>
          </a:xfrm>
          <a:prstGeom prst="rect">
            <a:avLst/>
          </a:prstGeom>
          <a:noFill/>
          <a:ln>
            <a:noFill/>
          </a:ln>
        </p:spPr>
        <p:txBody>
          <a:bodyPr wrap="square" lIns="0" tIns="0" rIns="0" bIns="0" rtlCol="0">
            <a:spAutoFit/>
          </a:bodyPr>
          <a:lstStyle/>
          <a:p>
            <a:pPr algn="r"/>
            <a:r>
              <a:rPr lang="en-US" sz="1200" i="1" kern="0" spc="-30" dirty="0">
                <a:latin typeface="Arial"/>
                <a:cs typeface="Arial"/>
              </a:rPr>
              <a:t>POST/GET</a:t>
            </a:r>
          </a:p>
        </p:txBody>
      </p:sp>
      <p:sp>
        <p:nvSpPr>
          <p:cNvPr id="26" name="Rounded Rectangle 25"/>
          <p:cNvSpPr/>
          <p:nvPr/>
        </p:nvSpPr>
        <p:spPr>
          <a:xfrm>
            <a:off x="8825742" y="932515"/>
            <a:ext cx="1276618" cy="685800"/>
          </a:xfrm>
          <a:prstGeom prst="roundRect">
            <a:avLst/>
          </a:prstGeom>
          <a:solidFill>
            <a:schemeClr val="accent5">
              <a:lumMod val="40000"/>
              <a:lumOff val="6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API Connect</a:t>
            </a:r>
          </a:p>
        </p:txBody>
      </p:sp>
      <p:sp>
        <p:nvSpPr>
          <p:cNvPr id="29" name="Rounded Rectangle 28"/>
          <p:cNvSpPr/>
          <p:nvPr/>
        </p:nvSpPr>
        <p:spPr>
          <a:xfrm>
            <a:off x="8839607" y="5593016"/>
            <a:ext cx="1225829" cy="685800"/>
          </a:xfrm>
          <a:prstGeom prst="roundRect">
            <a:avLst/>
          </a:prstGeom>
          <a:solidFill>
            <a:schemeClr val="accent5">
              <a:lumMod val="40000"/>
              <a:lumOff val="6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Functions</a:t>
            </a:r>
            <a:endParaRPr lang="en-US" sz="1300" dirty="0"/>
          </a:p>
        </p:txBody>
      </p:sp>
      <p:cxnSp>
        <p:nvCxnSpPr>
          <p:cNvPr id="37" name="Straight Connector 36"/>
          <p:cNvCxnSpPr>
            <a:cxnSpLocks/>
            <a:stCxn id="26" idx="3"/>
            <a:endCxn id="8" idx="1"/>
          </p:cNvCxnSpPr>
          <p:nvPr/>
        </p:nvCxnSpPr>
        <p:spPr>
          <a:xfrm>
            <a:off x="10102360" y="1275415"/>
            <a:ext cx="835446" cy="71471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65436" y="5299180"/>
            <a:ext cx="841376" cy="63673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002730" y="2266558"/>
            <a:ext cx="357149" cy="215444"/>
          </a:xfrm>
          <a:prstGeom prst="rect">
            <a:avLst/>
          </a:prstGeom>
          <a:noFill/>
          <a:ln>
            <a:noFill/>
          </a:ln>
        </p:spPr>
        <p:txBody>
          <a:bodyPr wrap="none" lIns="0" tIns="0" rIns="0" bIns="0" rtlCol="0">
            <a:spAutoFit/>
          </a:bodyPr>
          <a:lstStyle/>
          <a:p>
            <a:r>
              <a:rPr lang="en-US" sz="1400" i="1" kern="0" spc="-30" dirty="0">
                <a:latin typeface="Arial"/>
                <a:cs typeface="Arial"/>
              </a:rPr>
              <a:t>GET</a:t>
            </a:r>
          </a:p>
        </p:txBody>
      </p:sp>
      <p:sp>
        <p:nvSpPr>
          <p:cNvPr id="44" name="TextBox 43"/>
          <p:cNvSpPr txBox="1"/>
          <p:nvPr/>
        </p:nvSpPr>
        <p:spPr>
          <a:xfrm>
            <a:off x="8369311" y="3678819"/>
            <a:ext cx="473528" cy="215444"/>
          </a:xfrm>
          <a:prstGeom prst="rect">
            <a:avLst/>
          </a:prstGeom>
          <a:noFill/>
          <a:ln>
            <a:noFill/>
          </a:ln>
        </p:spPr>
        <p:txBody>
          <a:bodyPr wrap="none" lIns="0" tIns="0" rIns="0" bIns="0" rtlCol="0">
            <a:spAutoFit/>
          </a:bodyPr>
          <a:lstStyle/>
          <a:p>
            <a:r>
              <a:rPr lang="en-US" sz="1400" i="1" kern="0" spc="-30" dirty="0">
                <a:latin typeface="Arial"/>
                <a:cs typeface="Arial"/>
              </a:rPr>
              <a:t>POST</a:t>
            </a:r>
          </a:p>
        </p:txBody>
      </p:sp>
      <p:sp>
        <p:nvSpPr>
          <p:cNvPr id="48" name="TextBox 47"/>
          <p:cNvSpPr txBox="1"/>
          <p:nvPr/>
        </p:nvSpPr>
        <p:spPr>
          <a:xfrm>
            <a:off x="6376265" y="2752158"/>
            <a:ext cx="473528" cy="215444"/>
          </a:xfrm>
          <a:prstGeom prst="rect">
            <a:avLst/>
          </a:prstGeom>
          <a:noFill/>
          <a:ln>
            <a:noFill/>
          </a:ln>
        </p:spPr>
        <p:txBody>
          <a:bodyPr wrap="none" lIns="0" tIns="0" rIns="0" bIns="0" rtlCol="0">
            <a:spAutoFit/>
          </a:bodyPr>
          <a:lstStyle/>
          <a:p>
            <a:r>
              <a:rPr lang="en-US" sz="1400" i="1" kern="0" spc="-30" dirty="0">
                <a:latin typeface="Arial"/>
                <a:cs typeface="Arial"/>
              </a:rPr>
              <a:t>POST</a:t>
            </a:r>
          </a:p>
        </p:txBody>
      </p:sp>
      <p:sp>
        <p:nvSpPr>
          <p:cNvPr id="30" name="Rounded Rectangle 29"/>
          <p:cNvSpPr/>
          <p:nvPr/>
        </p:nvSpPr>
        <p:spPr>
          <a:xfrm>
            <a:off x="4396823" y="925868"/>
            <a:ext cx="1143000" cy="61363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IBM</a:t>
            </a:r>
          </a:p>
          <a:p>
            <a:pPr algn="ctr"/>
            <a:r>
              <a:rPr lang="en-US" dirty="0"/>
              <a:t>DB2</a:t>
            </a:r>
          </a:p>
        </p:txBody>
      </p:sp>
      <p:cxnSp>
        <p:nvCxnSpPr>
          <p:cNvPr id="32" name="Straight Connector 31"/>
          <p:cNvCxnSpPr>
            <a:cxnSpLocks/>
            <a:stCxn id="142" idx="0"/>
            <a:endCxn id="30" idx="2"/>
          </p:cNvCxnSpPr>
          <p:nvPr/>
        </p:nvCxnSpPr>
        <p:spPr>
          <a:xfrm flipH="1" flipV="1">
            <a:off x="4968323" y="1539507"/>
            <a:ext cx="610" cy="33717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01205" y="3964243"/>
            <a:ext cx="1143000" cy="685800"/>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IBM</a:t>
            </a:r>
          </a:p>
          <a:p>
            <a:pPr algn="ctr"/>
            <a:r>
              <a:rPr lang="en-US" dirty="0"/>
              <a:t>MQ</a:t>
            </a:r>
          </a:p>
        </p:txBody>
      </p:sp>
      <p:cxnSp>
        <p:nvCxnSpPr>
          <p:cNvPr id="34" name="Straight Connector 33"/>
          <p:cNvCxnSpPr>
            <a:cxnSpLocks/>
            <a:stCxn id="5" idx="1"/>
            <a:endCxn id="33" idx="3"/>
          </p:cNvCxnSpPr>
          <p:nvPr/>
        </p:nvCxnSpPr>
        <p:spPr>
          <a:xfrm flipH="1">
            <a:off x="5544205" y="4239423"/>
            <a:ext cx="828958" cy="6772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555321" y="4065013"/>
            <a:ext cx="347531" cy="215444"/>
          </a:xfrm>
          <a:prstGeom prst="rect">
            <a:avLst/>
          </a:prstGeom>
          <a:noFill/>
          <a:ln>
            <a:noFill/>
          </a:ln>
        </p:spPr>
        <p:txBody>
          <a:bodyPr wrap="none" lIns="0" tIns="0" rIns="0" bIns="0" rtlCol="0">
            <a:spAutoFit/>
          </a:bodyPr>
          <a:lstStyle/>
          <a:p>
            <a:r>
              <a:rPr lang="en-US" sz="1400" i="1" kern="0" spc="-30" dirty="0">
                <a:latin typeface="Arial"/>
                <a:cs typeface="Arial"/>
              </a:rPr>
              <a:t>JMS</a:t>
            </a:r>
          </a:p>
        </p:txBody>
      </p:sp>
      <p:sp>
        <p:nvSpPr>
          <p:cNvPr id="42" name="TextBox 41"/>
          <p:cNvSpPr txBox="1"/>
          <p:nvPr/>
        </p:nvSpPr>
        <p:spPr>
          <a:xfrm>
            <a:off x="5053637" y="1519561"/>
            <a:ext cx="968855" cy="369332"/>
          </a:xfrm>
          <a:prstGeom prst="rect">
            <a:avLst/>
          </a:prstGeom>
          <a:noFill/>
          <a:ln>
            <a:noFill/>
          </a:ln>
        </p:spPr>
        <p:txBody>
          <a:bodyPr wrap="none" lIns="0" tIns="0" rIns="0" bIns="0" rtlCol="0">
            <a:spAutoFit/>
          </a:bodyPr>
          <a:lstStyle/>
          <a:p>
            <a:r>
              <a:rPr lang="en-US" sz="1200" i="1" kern="0" spc="-30" dirty="0">
                <a:latin typeface="Arial"/>
                <a:cs typeface="Arial"/>
              </a:rPr>
              <a:t>Insert, Select,</a:t>
            </a:r>
          </a:p>
          <a:p>
            <a:r>
              <a:rPr lang="en-US" sz="1200" i="1" kern="0" spc="-30" dirty="0">
                <a:latin typeface="Arial"/>
                <a:cs typeface="Arial"/>
              </a:rPr>
              <a:t>Update, Delete</a:t>
            </a:r>
          </a:p>
        </p:txBody>
      </p:sp>
      <p:sp>
        <p:nvSpPr>
          <p:cNvPr id="45" name="Rounded Rectangle 44"/>
          <p:cNvSpPr/>
          <p:nvPr/>
        </p:nvSpPr>
        <p:spPr>
          <a:xfrm>
            <a:off x="6376860" y="932515"/>
            <a:ext cx="1143000" cy="591398"/>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Redis</a:t>
            </a:r>
          </a:p>
        </p:txBody>
      </p:sp>
      <p:cxnSp>
        <p:nvCxnSpPr>
          <p:cNvPr id="46" name="Straight Connector 45"/>
          <p:cNvCxnSpPr>
            <a:cxnSpLocks/>
            <a:stCxn id="6" idx="0"/>
            <a:endCxn id="45" idx="2"/>
          </p:cNvCxnSpPr>
          <p:nvPr/>
        </p:nvCxnSpPr>
        <p:spPr>
          <a:xfrm flipV="1">
            <a:off x="6948360" y="1523913"/>
            <a:ext cx="0" cy="35748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012565" y="1528404"/>
            <a:ext cx="305853" cy="369332"/>
          </a:xfrm>
          <a:prstGeom prst="rect">
            <a:avLst/>
          </a:prstGeom>
          <a:noFill/>
          <a:ln>
            <a:noFill/>
          </a:ln>
        </p:spPr>
        <p:txBody>
          <a:bodyPr wrap="none" lIns="0" tIns="0" rIns="0" bIns="0" rtlCol="0">
            <a:spAutoFit/>
          </a:bodyPr>
          <a:lstStyle/>
          <a:p>
            <a:r>
              <a:rPr lang="en-US" sz="1200" i="1" kern="0" spc="-30" dirty="0">
                <a:latin typeface="Arial"/>
                <a:cs typeface="Arial"/>
              </a:rPr>
              <a:t>GET</a:t>
            </a:r>
          </a:p>
          <a:p>
            <a:r>
              <a:rPr lang="en-US" sz="1200" i="1" kern="0" spc="-30" dirty="0">
                <a:latin typeface="Arial"/>
                <a:cs typeface="Arial"/>
              </a:rPr>
              <a:t>SET</a:t>
            </a:r>
          </a:p>
        </p:txBody>
      </p:sp>
      <p:cxnSp>
        <p:nvCxnSpPr>
          <p:cNvPr id="59" name="Straight Connector 58"/>
          <p:cNvCxnSpPr>
            <a:cxnSpLocks/>
            <a:stCxn id="6" idx="3"/>
            <a:endCxn id="26" idx="1"/>
          </p:cNvCxnSpPr>
          <p:nvPr/>
        </p:nvCxnSpPr>
        <p:spPr>
          <a:xfrm flipV="1">
            <a:off x="7519860" y="1275415"/>
            <a:ext cx="1305882" cy="9488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29" idx="1"/>
          </p:cNvCxnSpPr>
          <p:nvPr/>
        </p:nvCxnSpPr>
        <p:spPr>
          <a:xfrm>
            <a:off x="7547849" y="5299180"/>
            <a:ext cx="1291758" cy="63673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2915" y="5020631"/>
            <a:ext cx="1213655" cy="685800"/>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Messaging</a:t>
            </a:r>
          </a:p>
        </p:txBody>
      </p:sp>
      <p:cxnSp>
        <p:nvCxnSpPr>
          <p:cNvPr id="75" name="Straight Connector 74"/>
          <p:cNvCxnSpPr>
            <a:cxnSpLocks/>
            <a:stCxn id="33" idx="2"/>
            <a:endCxn id="74" idx="0"/>
          </p:cNvCxnSpPr>
          <p:nvPr/>
        </p:nvCxnSpPr>
        <p:spPr>
          <a:xfrm>
            <a:off x="4972705" y="4650043"/>
            <a:ext cx="7038" cy="37058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273573" y="3977759"/>
            <a:ext cx="1143000" cy="685800"/>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Tradr (Node)</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H="1" flipV="1">
            <a:off x="2844806" y="3599905"/>
            <a:ext cx="267" cy="3778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0935" y="3255165"/>
            <a:ext cx="912638" cy="10654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849" y="4956280"/>
            <a:ext cx="1143000" cy="685800"/>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Notification </a:t>
            </a:r>
            <a:r>
              <a:rPr lang="en-US" sz="1600" dirty="0"/>
              <a:t>(Slack)</a:t>
            </a:r>
            <a:endParaRPr lang="en-US" sz="1400" dirty="0"/>
          </a:p>
        </p:txBody>
      </p:sp>
      <p:sp>
        <p:nvSpPr>
          <p:cNvPr id="61" name="TextBox 60">
            <a:extLst>
              <a:ext uri="{FF2B5EF4-FFF2-40B4-BE49-F238E27FC236}">
                <a16:creationId xmlns:a16="http://schemas.microsoft.com/office/drawing/2014/main" id="{CD8ACFFE-F6D1-E442-BE1E-639AA558E35A}"/>
              </a:ext>
            </a:extLst>
          </p:cNvPr>
          <p:cNvSpPr txBox="1"/>
          <p:nvPr/>
        </p:nvSpPr>
        <p:spPr>
          <a:xfrm>
            <a:off x="5056942" y="4823558"/>
            <a:ext cx="890308" cy="215444"/>
          </a:xfrm>
          <a:prstGeom prst="rect">
            <a:avLst/>
          </a:prstGeom>
          <a:noFill/>
          <a:ln>
            <a:noFill/>
          </a:ln>
        </p:spPr>
        <p:txBody>
          <a:bodyPr wrap="none" lIns="0" tIns="0" rIns="0" bIns="0" rtlCol="0">
            <a:spAutoFit/>
          </a:bodyPr>
          <a:lstStyle/>
          <a:p>
            <a:r>
              <a:rPr lang="en-US" sz="1400" i="1" kern="0" spc="-30" dirty="0">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849" y="6064264"/>
            <a:ext cx="1143000" cy="685800"/>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Notification </a:t>
            </a:r>
            <a:r>
              <a:rPr lang="en-US" sz="1600" dirty="0"/>
              <a:t>(Twitter)</a:t>
            </a:r>
            <a:endParaRPr lang="en-US" sz="1400" dirty="0"/>
          </a:p>
        </p:txBody>
      </p:sp>
      <p:sp>
        <p:nvSpPr>
          <p:cNvPr id="65" name="TextBox 64">
            <a:extLst>
              <a:ext uri="{FF2B5EF4-FFF2-40B4-BE49-F238E27FC236}">
                <a16:creationId xmlns:a16="http://schemas.microsoft.com/office/drawing/2014/main" id="{D06C92DC-44E4-9E48-9D9B-A0C376868592}"/>
              </a:ext>
            </a:extLst>
          </p:cNvPr>
          <p:cNvSpPr txBox="1"/>
          <p:nvPr/>
        </p:nvSpPr>
        <p:spPr>
          <a:xfrm>
            <a:off x="4417627" y="1539507"/>
            <a:ext cx="454292" cy="215444"/>
          </a:xfrm>
          <a:prstGeom prst="rect">
            <a:avLst/>
          </a:prstGeom>
          <a:noFill/>
          <a:ln>
            <a:noFill/>
          </a:ln>
        </p:spPr>
        <p:txBody>
          <a:bodyPr wrap="none" lIns="0" tIns="0" rIns="0" bIns="0" rtlCol="0">
            <a:spAutoFit/>
          </a:bodyPr>
          <a:lstStyle/>
          <a:p>
            <a:r>
              <a:rPr lang="en-US" sz="1400" i="1" kern="0" spc="-30" dirty="0">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6811" y="6064264"/>
            <a:ext cx="990458" cy="685800"/>
          </a:xfrm>
          <a:prstGeom prst="roundRect">
            <a:avLst/>
          </a:prstGeom>
          <a:solidFill>
            <a:srgbClr val="FFC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849" y="6407164"/>
            <a:ext cx="335896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556083" y="4311328"/>
            <a:ext cx="257763" cy="215444"/>
          </a:xfrm>
          <a:prstGeom prst="rect">
            <a:avLst/>
          </a:prstGeom>
          <a:noFill/>
          <a:ln>
            <a:noFill/>
          </a:ln>
        </p:spPr>
        <p:txBody>
          <a:bodyPr wrap="none" lIns="0" tIns="0" rIns="0" bIns="0" rtlCol="0">
            <a:spAutoFit/>
          </a:bodyPr>
          <a:lstStyle/>
          <a:p>
            <a:r>
              <a:rPr lang="en-US" sz="1400" i="1" kern="0" spc="-30" dirty="0">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570" y="5363531"/>
            <a:ext cx="609606" cy="37637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7899" y="4826802"/>
            <a:ext cx="387607" cy="215444"/>
          </a:xfrm>
          <a:prstGeom prst="rect">
            <a:avLst/>
          </a:prstGeom>
          <a:noFill/>
          <a:ln>
            <a:noFill/>
          </a:ln>
        </p:spPr>
        <p:txBody>
          <a:bodyPr wrap="none" lIns="0" tIns="0" rIns="0" bIns="0" rtlCol="0">
            <a:spAutoFit/>
          </a:bodyPr>
          <a:lstStyle/>
          <a:p>
            <a:r>
              <a:rPr lang="en-US" sz="1400" i="1" kern="0" spc="-30" dirty="0">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0985" y="1981682"/>
            <a:ext cx="357149" cy="215444"/>
          </a:xfrm>
          <a:prstGeom prst="rect">
            <a:avLst/>
          </a:prstGeom>
          <a:noFill/>
          <a:ln>
            <a:noFill/>
          </a:ln>
        </p:spPr>
        <p:txBody>
          <a:bodyPr wrap="none" lIns="0" tIns="0" rIns="0" bIns="0" rtlCol="0">
            <a:spAutoFit/>
          </a:bodyPr>
          <a:lstStyle/>
          <a:p>
            <a:r>
              <a:rPr lang="en-US" sz="1400" i="1" kern="0" spc="-30" dirty="0">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4606" y="5042246"/>
            <a:ext cx="473528" cy="215444"/>
          </a:xfrm>
          <a:prstGeom prst="rect">
            <a:avLst/>
          </a:prstGeom>
          <a:noFill/>
          <a:ln>
            <a:noFill/>
          </a:ln>
        </p:spPr>
        <p:txBody>
          <a:bodyPr wrap="none" lIns="0" tIns="0" rIns="0" bIns="0" rtlCol="0">
            <a:spAutoFit/>
          </a:bodyPr>
          <a:lstStyle/>
          <a:p>
            <a:r>
              <a:rPr lang="en-US" sz="1400" i="1" kern="0" spc="-30" dirty="0">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4778" y="6141235"/>
            <a:ext cx="473528" cy="215444"/>
          </a:xfrm>
          <a:prstGeom prst="rect">
            <a:avLst/>
          </a:prstGeom>
          <a:noFill/>
          <a:ln>
            <a:noFill/>
          </a:ln>
        </p:spPr>
        <p:txBody>
          <a:bodyPr wrap="none" lIns="0" tIns="0" rIns="0" bIns="0" rtlCol="0">
            <a:spAutoFit/>
          </a:bodyPr>
          <a:lstStyle/>
          <a:p>
            <a:r>
              <a:rPr lang="en-US" sz="1400" i="1" kern="0" spc="-30" dirty="0">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090" y="5726132"/>
            <a:ext cx="473528" cy="215444"/>
          </a:xfrm>
          <a:prstGeom prst="rect">
            <a:avLst/>
          </a:prstGeom>
          <a:noFill/>
          <a:ln>
            <a:noFill/>
          </a:ln>
        </p:spPr>
        <p:txBody>
          <a:bodyPr wrap="none" lIns="0" tIns="0" rIns="0" bIns="0" rtlCol="0">
            <a:spAutoFit/>
          </a:bodyPr>
          <a:lstStyle/>
          <a:p>
            <a:r>
              <a:rPr lang="en-US" sz="1400" i="1" kern="0" spc="-30" dirty="0">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57395" y="5509826"/>
            <a:ext cx="473528" cy="215444"/>
          </a:xfrm>
          <a:prstGeom prst="rect">
            <a:avLst/>
          </a:prstGeom>
          <a:noFill/>
          <a:ln>
            <a:noFill/>
          </a:ln>
        </p:spPr>
        <p:txBody>
          <a:bodyPr wrap="none" lIns="0" tIns="0" rIns="0" bIns="0" rtlCol="0">
            <a:spAutoFit/>
          </a:bodyPr>
          <a:lstStyle/>
          <a:p>
            <a:r>
              <a:rPr lang="en-US" sz="1400" i="1" kern="0" spc="-30" dirty="0">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25742" y="4455814"/>
            <a:ext cx="1276618" cy="927783"/>
          </a:xfrm>
          <a:prstGeom prst="roundRect">
            <a:avLst/>
          </a:prstGeom>
          <a:solidFill>
            <a:schemeClr val="accent5">
              <a:lumMod val="40000"/>
              <a:lumOff val="6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84556" y="3169311"/>
            <a:ext cx="922368" cy="215444"/>
          </a:xfrm>
          <a:prstGeom prst="rect">
            <a:avLst/>
          </a:prstGeom>
          <a:noFill/>
          <a:ln>
            <a:noFill/>
          </a:ln>
        </p:spPr>
        <p:txBody>
          <a:bodyPr wrap="none" lIns="0" tIns="0" rIns="0" bIns="0" rtlCol="0">
            <a:spAutoFit/>
          </a:bodyPr>
          <a:lstStyle/>
          <a:p>
            <a:r>
              <a:rPr lang="en-US" sz="1400" i="1" kern="0" spc="-30" dirty="0">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92" y="5633377"/>
            <a:ext cx="1290652" cy="430887"/>
          </a:xfrm>
          <a:prstGeom prst="rect">
            <a:avLst/>
          </a:prstGeom>
          <a:noFill/>
          <a:ln>
            <a:noFill/>
          </a:ln>
        </p:spPr>
        <p:txBody>
          <a:bodyPr wrap="square" lIns="0" tIns="0" rIns="0" bIns="0" rtlCol="0">
            <a:spAutoFit/>
          </a:bodyPr>
          <a:lstStyle/>
          <a:p>
            <a:pPr algn="ctr"/>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2566" y="4994647"/>
            <a:ext cx="1380994" cy="685800"/>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3422" y="2454584"/>
            <a:ext cx="884842" cy="26434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2431" y="6023998"/>
            <a:ext cx="1143000" cy="685800"/>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063" y="5680447"/>
            <a:ext cx="868" cy="3435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0731" y="6026321"/>
            <a:ext cx="1137466" cy="685800"/>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5431" y="6366898"/>
            <a:ext cx="965300" cy="232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29630" y="5822968"/>
            <a:ext cx="620683" cy="215444"/>
          </a:xfrm>
          <a:prstGeom prst="rect">
            <a:avLst/>
          </a:prstGeom>
          <a:noFill/>
          <a:ln>
            <a:noFill/>
          </a:ln>
        </p:spPr>
        <p:txBody>
          <a:bodyPr wrap="none" lIns="0" tIns="0" rIns="0" bIns="0" rtlCol="0">
            <a:spAutoFit/>
          </a:bodyPr>
          <a:lstStyle/>
          <a:p>
            <a:r>
              <a:rPr lang="en-US" sz="1400" i="1" kern="0" spc="-30" dirty="0">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2464" y="4773322"/>
            <a:ext cx="1245279" cy="215444"/>
          </a:xfrm>
          <a:prstGeom prst="rect">
            <a:avLst/>
          </a:prstGeom>
          <a:noFill/>
          <a:ln>
            <a:noFill/>
          </a:ln>
        </p:spPr>
        <p:txBody>
          <a:bodyPr wrap="square" lIns="0" tIns="0" rIns="0" bIns="0" rtlCol="0">
            <a:spAutoFit/>
          </a:bodyPr>
          <a:lstStyle/>
          <a:p>
            <a:r>
              <a:rPr lang="en-US" sz="1400" i="1" kern="0" spc="-30" dirty="0">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383" y="6115743"/>
            <a:ext cx="357149" cy="215444"/>
          </a:xfrm>
          <a:prstGeom prst="rect">
            <a:avLst/>
          </a:prstGeom>
          <a:noFill/>
          <a:ln>
            <a:noFill/>
          </a:ln>
        </p:spPr>
        <p:txBody>
          <a:bodyPr wrap="none" lIns="0" tIns="0" rIns="0" bIns="0" rtlCol="0">
            <a:spAutoFit/>
          </a:bodyPr>
          <a:lstStyle/>
          <a:p>
            <a:r>
              <a:rPr lang="en-US" sz="1400" i="1" kern="0" spc="-30" dirty="0">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6477374" y="1519561"/>
            <a:ext cx="399148" cy="215444"/>
          </a:xfrm>
          <a:prstGeom prst="rect">
            <a:avLst/>
          </a:prstGeom>
          <a:noFill/>
          <a:ln>
            <a:noFill/>
          </a:ln>
        </p:spPr>
        <p:txBody>
          <a:bodyPr wrap="none" lIns="0" tIns="0" rIns="0" bIns="0" rtlCol="0">
            <a:spAutoFit/>
          </a:bodyPr>
          <a:lstStyle/>
          <a:p>
            <a:r>
              <a:rPr lang="en-US" sz="1400" i="1" kern="0" spc="-30" dirty="0">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5217" y="6465297"/>
            <a:ext cx="691536" cy="215444"/>
          </a:xfrm>
          <a:prstGeom prst="rect">
            <a:avLst/>
          </a:prstGeom>
          <a:noFill/>
          <a:ln>
            <a:noFill/>
          </a:ln>
        </p:spPr>
        <p:txBody>
          <a:bodyPr wrap="none" lIns="0" tIns="0" rIns="0" bIns="0" rtlCol="0">
            <a:spAutoFit/>
          </a:bodyPr>
          <a:lstStyle/>
          <a:p>
            <a:r>
              <a:rPr lang="en-US" sz="1400" i="1" kern="0" spc="-30" dirty="0">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023" y="5828194"/>
            <a:ext cx="439223" cy="215444"/>
          </a:xfrm>
          <a:prstGeom prst="rect">
            <a:avLst/>
          </a:prstGeom>
          <a:noFill/>
          <a:ln>
            <a:noFill/>
          </a:ln>
        </p:spPr>
        <p:txBody>
          <a:bodyPr wrap="none" lIns="0" tIns="0" rIns="0" bIns="0" rtlCol="0">
            <a:spAutoFit/>
          </a:bodyPr>
          <a:lstStyle/>
          <a:p>
            <a:r>
              <a:rPr lang="en-US" sz="1400" i="1" kern="0" spc="-30" dirty="0">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8381" y="887338"/>
            <a:ext cx="1143000" cy="685800"/>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1526" y="936564"/>
            <a:ext cx="1143000" cy="5873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1381" y="1230238"/>
            <a:ext cx="900145"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026" y="1523913"/>
            <a:ext cx="0" cy="22855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6089" y="3477633"/>
            <a:ext cx="12790" cy="288926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6984" y="6146847"/>
            <a:ext cx="305853" cy="184666"/>
          </a:xfrm>
          <a:prstGeom prst="rect">
            <a:avLst/>
          </a:prstGeom>
          <a:noFill/>
          <a:ln>
            <a:noFill/>
          </a:ln>
        </p:spPr>
        <p:txBody>
          <a:bodyPr wrap="none" lIns="0" tIns="0" rIns="0" bIns="0" rtlCol="0">
            <a:spAutoFit/>
          </a:bodyPr>
          <a:lstStyle/>
          <a:p>
            <a:r>
              <a:rPr lang="en-US" sz="1200" i="1" kern="0" spc="-30" dirty="0">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76" y="4684694"/>
            <a:ext cx="1518272" cy="211042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050" dirty="0">
                <a:solidFill>
                  <a:srgbClr val="FF0000"/>
                </a:solidFill>
              </a:rPr>
              <a:t>Notification</a:t>
            </a:r>
            <a:r>
              <a:rPr lang="en-US" sz="1050" dirty="0"/>
              <a:t> </a:t>
            </a:r>
            <a:r>
              <a:rPr lang="en-US" sz="1050" dirty="0">
                <a:solidFill>
                  <a:srgbClr val="FF0000"/>
                </a:solidFil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0989" y="6406520"/>
            <a:ext cx="473528" cy="215444"/>
          </a:xfrm>
          <a:prstGeom prst="rect">
            <a:avLst/>
          </a:prstGeom>
          <a:noFill/>
          <a:ln>
            <a:noFill/>
          </a:ln>
        </p:spPr>
        <p:txBody>
          <a:bodyPr wrap="none" lIns="0" tIns="0" rIns="0" bIns="0" rtlCol="0">
            <a:spAutoFit/>
          </a:bodyPr>
          <a:lstStyle/>
          <a:p>
            <a:r>
              <a:rPr lang="en-US" sz="1400" i="1" kern="0" spc="-30" dirty="0">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59484" y="3982397"/>
            <a:ext cx="1651042" cy="2831544"/>
          </a:xfrm>
          <a:prstGeom prst="rect">
            <a:avLst/>
          </a:prstGeom>
          <a:noFill/>
          <a:ln w="12700">
            <a:solidFill>
              <a:schemeClr val="tx1"/>
            </a:solidFill>
          </a:ln>
        </p:spPr>
        <p:txBody>
          <a:bodyPr wrap="square" lIns="0" tIns="0" rIns="0" bIns="0" rtlCol="0">
            <a:spAutoFit/>
          </a:bodyPr>
          <a:lstStyle/>
          <a:p>
            <a:pPr algn="ctr"/>
            <a:r>
              <a:rPr lang="en-US" sz="2000" b="1" i="1" kern="0" spc="-30" dirty="0">
                <a:latin typeface="Arial"/>
                <a:cs typeface="Arial"/>
              </a:rPr>
              <a:t>Legend:</a:t>
            </a:r>
          </a:p>
          <a:p>
            <a:pPr marL="342900" indent="-342900">
              <a:buFont typeface="Wingdings" pitchFamily="2" charset="2"/>
              <a:buChar char="Ø"/>
            </a:pPr>
            <a:r>
              <a:rPr lang="en-US" sz="1600" b="1" kern="0" spc="-30" dirty="0">
                <a:latin typeface="Arial"/>
                <a:cs typeface="Arial"/>
              </a:rPr>
              <a:t>Blue</a:t>
            </a:r>
            <a:r>
              <a:rPr lang="en-US" sz="1600" kern="0" spc="-30" dirty="0">
                <a:latin typeface="Arial"/>
                <a:cs typeface="Arial"/>
              </a:rPr>
              <a:t>:</a:t>
            </a:r>
            <a:br>
              <a:rPr lang="en-US" sz="1600" kern="0" spc="-30" dirty="0">
                <a:latin typeface="Arial"/>
                <a:cs typeface="Arial"/>
              </a:rPr>
            </a:br>
            <a:r>
              <a:rPr lang="en-US" sz="1600" kern="0" spc="-30" dirty="0">
                <a:latin typeface="Arial"/>
                <a:cs typeface="Arial"/>
              </a:rPr>
              <a:t>  Open Liberty</a:t>
            </a:r>
          </a:p>
          <a:p>
            <a:pPr marL="342900" indent="-342900">
              <a:buFont typeface="Wingdings" pitchFamily="2" charset="2"/>
              <a:buChar char="Ø"/>
            </a:pPr>
            <a:r>
              <a:rPr lang="en-US" sz="1600" b="1" kern="0" spc="-30" dirty="0">
                <a:latin typeface="Arial"/>
                <a:cs typeface="Arial"/>
              </a:rPr>
              <a:t>Purple</a:t>
            </a:r>
            <a:r>
              <a:rPr lang="en-US" sz="1600" kern="0" spc="-30" dirty="0">
                <a:latin typeface="Arial"/>
                <a:cs typeface="Arial"/>
              </a:rPr>
              <a:t>:</a:t>
            </a:r>
            <a:br>
              <a:rPr lang="en-US" sz="1600" kern="0" spc="-30" dirty="0">
                <a:latin typeface="Arial"/>
                <a:cs typeface="Arial"/>
              </a:rPr>
            </a:br>
            <a:r>
              <a:rPr lang="en-US" sz="1600" kern="0" spc="-30" dirty="0">
                <a:latin typeface="Arial"/>
                <a:cs typeface="Arial"/>
              </a:rPr>
              <a:t>  tWAS</a:t>
            </a:r>
          </a:p>
          <a:p>
            <a:pPr marL="342900" indent="-342900">
              <a:buFont typeface="Wingdings" pitchFamily="2" charset="2"/>
              <a:buChar char="Ø"/>
            </a:pPr>
            <a:r>
              <a:rPr lang="en-US" sz="1600" b="1" kern="0" spc="-30" dirty="0">
                <a:latin typeface="Arial"/>
                <a:cs typeface="Arial"/>
              </a:rPr>
              <a:t>Red</a:t>
            </a:r>
            <a:r>
              <a:rPr lang="en-US" sz="1600" kern="0" spc="-30" dirty="0">
                <a:latin typeface="Arial"/>
                <a:cs typeface="Arial"/>
              </a:rPr>
              <a:t>:</a:t>
            </a:r>
            <a:br>
              <a:rPr lang="en-US" sz="1600" kern="0" spc="-30" dirty="0">
                <a:latin typeface="Arial"/>
                <a:cs typeface="Arial"/>
              </a:rPr>
            </a:br>
            <a:r>
              <a:rPr lang="en-US" sz="1600" kern="0" spc="-30" dirty="0">
                <a:latin typeface="Arial"/>
                <a:cs typeface="Arial"/>
              </a:rPr>
              <a:t>  Quarkus</a:t>
            </a:r>
          </a:p>
          <a:p>
            <a:pPr marL="342900" indent="-342900">
              <a:buFont typeface="Wingdings" pitchFamily="2" charset="2"/>
              <a:buChar char="Ø"/>
            </a:pPr>
            <a:r>
              <a:rPr lang="en-US" sz="1600" b="1" kern="0" spc="-30" dirty="0">
                <a:latin typeface="Arial"/>
                <a:cs typeface="Arial"/>
              </a:rPr>
              <a:t>Yellow</a:t>
            </a:r>
            <a:r>
              <a:rPr lang="en-US" sz="1600" kern="0" spc="-30" dirty="0">
                <a:latin typeface="Arial"/>
                <a:cs typeface="Arial"/>
              </a:rPr>
              <a:t>:</a:t>
            </a:r>
            <a:br>
              <a:rPr lang="en-US" sz="1600" kern="0" spc="-30" dirty="0">
                <a:latin typeface="Arial"/>
                <a:cs typeface="Arial"/>
              </a:rPr>
            </a:br>
            <a:r>
              <a:rPr lang="en-US" sz="1600" kern="0" spc="-30" dirty="0">
                <a:latin typeface="Arial"/>
                <a:cs typeface="Arial"/>
              </a:rPr>
              <a:t>  Node.js</a:t>
            </a:r>
          </a:p>
          <a:p>
            <a:pPr marL="342900" indent="-342900">
              <a:buFont typeface="Wingdings" pitchFamily="2" charset="2"/>
              <a:buChar char="Ø"/>
            </a:pPr>
            <a:r>
              <a:rPr lang="en-US" sz="1600" b="1" kern="0" spc="-30" dirty="0">
                <a:latin typeface="Arial"/>
                <a:cs typeface="Arial"/>
              </a:rPr>
              <a:t>Green</a:t>
            </a:r>
            <a:r>
              <a:rPr lang="en-US" sz="1600" kern="0" spc="-30" dirty="0">
                <a:latin typeface="Arial"/>
                <a:cs typeface="Arial"/>
              </a:rPr>
              <a:t>:</a:t>
            </a:r>
            <a:br>
              <a:rPr lang="en-US" sz="1600" kern="0" spc="-30" dirty="0">
                <a:latin typeface="Arial"/>
                <a:cs typeface="Arial"/>
              </a:rPr>
            </a:br>
            <a:r>
              <a:rPr lang="en-US" sz="1600" kern="0" spc="-30" dirty="0">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4180" y="2914105"/>
            <a:ext cx="1201251" cy="6858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433" y="1876679"/>
            <a:ext cx="1143000" cy="6858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2471" y="1735005"/>
            <a:ext cx="930594"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2471" y="1762577"/>
            <a:ext cx="0" cy="13632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0390" y="3118940"/>
            <a:ext cx="284926" cy="688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5431" y="2219579"/>
            <a:ext cx="952002" cy="10374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a:off x="3445431" y="3257005"/>
            <a:ext cx="2927732" cy="98241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056" y="2711285"/>
            <a:ext cx="910506" cy="184666"/>
          </a:xfrm>
          <a:prstGeom prst="rect">
            <a:avLst/>
          </a:prstGeom>
          <a:noFill/>
          <a:ln>
            <a:noFill/>
          </a:ln>
        </p:spPr>
        <p:txBody>
          <a:bodyPr wrap="none" lIns="0" tIns="0" rIns="0" bIns="0" rtlCol="0">
            <a:spAutoFit/>
          </a:bodyPr>
          <a:lstStyle/>
          <a:p>
            <a:pPr algn="r"/>
            <a:r>
              <a:rPr lang="en-US" sz="1200" i="1" kern="0" spc="-30" dirty="0">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3769" y="2673773"/>
            <a:ext cx="1261065" cy="685800"/>
          </a:xfrm>
          <a:prstGeom prst="roundRect">
            <a:avLst/>
          </a:prstGeom>
          <a:solidFill>
            <a:schemeClr val="accent5">
              <a:lumMod val="40000"/>
              <a:lumOff val="6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Cloudant</a:t>
            </a:r>
          </a:p>
        </p:txBody>
      </p:sp>
      <p:cxnSp>
        <p:nvCxnSpPr>
          <p:cNvPr id="211" name="Straight Connector 210">
            <a:extLst>
              <a:ext uri="{FF2B5EF4-FFF2-40B4-BE49-F238E27FC236}">
                <a16:creationId xmlns:a16="http://schemas.microsoft.com/office/drawing/2014/main" id="{F3605A93-4320-9C43-9B75-AA22335FB92E}"/>
              </a:ext>
            </a:extLst>
          </p:cNvPr>
          <p:cNvCxnSpPr>
            <a:cxnSpLocks/>
            <a:stCxn id="115" idx="3"/>
            <a:endCxn id="210" idx="1"/>
          </p:cNvCxnSpPr>
          <p:nvPr/>
        </p:nvCxnSpPr>
        <p:spPr>
          <a:xfrm flipV="1">
            <a:off x="7563401" y="3016673"/>
            <a:ext cx="1270368" cy="2499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AC8B399-9EBA-424C-A070-EC1287D029D7}"/>
              </a:ext>
            </a:extLst>
          </p:cNvPr>
          <p:cNvCxnSpPr>
            <a:cxnSpLocks/>
            <a:stCxn id="5" idx="3"/>
            <a:endCxn id="56" idx="1"/>
          </p:cNvCxnSpPr>
          <p:nvPr/>
        </p:nvCxnSpPr>
        <p:spPr>
          <a:xfrm>
            <a:off x="7516163" y="4239423"/>
            <a:ext cx="1309579" cy="6802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0390" y="3451334"/>
            <a:ext cx="303596"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7185" y="6366898"/>
            <a:ext cx="335246"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20985" y="61664"/>
            <a:ext cx="1601346" cy="1231106"/>
          </a:xfrm>
          <a:prstGeom prst="rect">
            <a:avLst/>
          </a:prstGeom>
          <a:noFill/>
          <a:ln w="12700">
            <a:solidFill>
              <a:schemeClr val="tx1"/>
            </a:solidFill>
          </a:ln>
        </p:spPr>
        <p:txBody>
          <a:bodyPr wrap="square" lIns="0" tIns="0" rIns="0" bIns="0" rtlCol="0">
            <a:spAutoFit/>
          </a:bodyPr>
          <a:lstStyle/>
          <a:p>
            <a:r>
              <a:rPr lang="en-US" sz="1600" b="1" kern="0" spc="-30" dirty="0">
                <a:latin typeface="Arial"/>
                <a:cs typeface="Arial"/>
              </a:rPr>
              <a:t> Solid Border:</a:t>
            </a:r>
          </a:p>
          <a:p>
            <a:r>
              <a:rPr lang="en-US" sz="1600" i="1" kern="0" spc="-30" dirty="0">
                <a:latin typeface="Arial"/>
                <a:cs typeface="Arial"/>
              </a:rPr>
              <a:t> Required</a:t>
            </a:r>
          </a:p>
          <a:p>
            <a:endParaRPr lang="en-US" sz="1600" i="1" kern="0" spc="-30" dirty="0">
              <a:latin typeface="Arial"/>
              <a:cs typeface="Arial"/>
            </a:endParaRPr>
          </a:p>
          <a:p>
            <a:r>
              <a:rPr lang="en-US" sz="1600" b="1" kern="0" spc="-30" dirty="0">
                <a:latin typeface="Arial"/>
                <a:cs typeface="Arial"/>
              </a:rPr>
              <a:t> Dashed Border:</a:t>
            </a:r>
          </a:p>
          <a:p>
            <a:r>
              <a:rPr lang="en-US" sz="1600" i="1" kern="0" spc="-30" dirty="0">
                <a:latin typeface="Arial"/>
                <a:cs typeface="Arial"/>
              </a:rPr>
              <a:t> Optional</a:t>
            </a:r>
            <a:endParaRPr lang="en-US" sz="1200" kern="0" spc="-30" dirty="0">
              <a:latin typeface="Arial"/>
              <a:cs typeface="Arial"/>
            </a:endParaRPr>
          </a:p>
        </p:txBody>
      </p:sp>
      <p:sp>
        <p:nvSpPr>
          <p:cNvPr id="99" name="Rounded Rectangle 98">
            <a:extLst>
              <a:ext uri="{FF2B5EF4-FFF2-40B4-BE49-F238E27FC236}">
                <a16:creationId xmlns:a16="http://schemas.microsoft.com/office/drawing/2014/main" id="{5C598030-7E05-AD48-ADF3-FB41F4FE292D}"/>
              </a:ext>
            </a:extLst>
          </p:cNvPr>
          <p:cNvSpPr/>
          <p:nvPr/>
        </p:nvSpPr>
        <p:spPr>
          <a:xfrm>
            <a:off x="8825742" y="1825892"/>
            <a:ext cx="1276618" cy="685800"/>
          </a:xfrm>
          <a:prstGeom prst="roundRect">
            <a:avLst/>
          </a:prstGeom>
          <a:solidFill>
            <a:schemeClr val="accent5">
              <a:lumMod val="40000"/>
              <a:lumOff val="6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SCC</a:t>
            </a:r>
          </a:p>
        </p:txBody>
      </p:sp>
      <p:cxnSp>
        <p:nvCxnSpPr>
          <p:cNvPr id="100" name="Straight Connector 99">
            <a:extLst>
              <a:ext uri="{FF2B5EF4-FFF2-40B4-BE49-F238E27FC236}">
                <a16:creationId xmlns:a16="http://schemas.microsoft.com/office/drawing/2014/main" id="{BD9B320A-138A-964B-8EF1-4ECD184FFCA5}"/>
              </a:ext>
            </a:extLst>
          </p:cNvPr>
          <p:cNvCxnSpPr>
            <a:cxnSpLocks/>
            <a:stCxn id="6" idx="2"/>
            <a:endCxn id="115" idx="0"/>
          </p:cNvCxnSpPr>
          <p:nvPr/>
        </p:nvCxnSpPr>
        <p:spPr>
          <a:xfrm flipH="1">
            <a:off x="6947279" y="2567198"/>
            <a:ext cx="1081" cy="4037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878EED7-0A14-B44F-A56B-8D6804003624}"/>
              </a:ext>
            </a:extLst>
          </p:cNvPr>
          <p:cNvSpPr txBox="1"/>
          <p:nvPr/>
        </p:nvSpPr>
        <p:spPr>
          <a:xfrm>
            <a:off x="8445728" y="1049040"/>
            <a:ext cx="357149" cy="215444"/>
          </a:xfrm>
          <a:prstGeom prst="rect">
            <a:avLst/>
          </a:prstGeom>
          <a:noFill/>
          <a:ln>
            <a:noFill/>
          </a:ln>
        </p:spPr>
        <p:txBody>
          <a:bodyPr wrap="none" lIns="0" tIns="0" rIns="0" bIns="0" rtlCol="0">
            <a:spAutoFit/>
          </a:bodyPr>
          <a:lstStyle/>
          <a:p>
            <a:r>
              <a:rPr lang="en-US" sz="1400" i="1" kern="0" spc="-30" dirty="0">
                <a:latin typeface="Arial"/>
                <a:cs typeface="Arial"/>
              </a:rPr>
              <a:t>GET</a:t>
            </a:r>
          </a:p>
        </p:txBody>
      </p:sp>
      <p:cxnSp>
        <p:nvCxnSpPr>
          <p:cNvPr id="102" name="Straight Connector 101">
            <a:extLst>
              <a:ext uri="{FF2B5EF4-FFF2-40B4-BE49-F238E27FC236}">
                <a16:creationId xmlns:a16="http://schemas.microsoft.com/office/drawing/2014/main" id="{6E24080A-67DC-B34D-9D19-12135D947958}"/>
              </a:ext>
            </a:extLst>
          </p:cNvPr>
          <p:cNvCxnSpPr>
            <a:cxnSpLocks/>
          </p:cNvCxnSpPr>
          <p:nvPr/>
        </p:nvCxnSpPr>
        <p:spPr>
          <a:xfrm>
            <a:off x="3305442" y="2546174"/>
            <a:ext cx="3071418" cy="46476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6870EB-546B-9B4F-BC5E-06EB60A19AF5}"/>
              </a:ext>
            </a:extLst>
          </p:cNvPr>
          <p:cNvCxnSpPr>
            <a:cxnSpLocks/>
            <a:stCxn id="99" idx="1"/>
            <a:endCxn id="115" idx="3"/>
          </p:cNvCxnSpPr>
          <p:nvPr/>
        </p:nvCxnSpPr>
        <p:spPr>
          <a:xfrm flipH="1">
            <a:off x="7563401" y="2168792"/>
            <a:ext cx="1262341" cy="10978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Rounded Rectangle 114">
            <a:extLst>
              <a:ext uri="{FF2B5EF4-FFF2-40B4-BE49-F238E27FC236}">
                <a16:creationId xmlns:a16="http://schemas.microsoft.com/office/drawing/2014/main" id="{DA1427DB-2D3C-CB43-B49A-81E938C17A0E}"/>
              </a:ext>
            </a:extLst>
          </p:cNvPr>
          <p:cNvSpPr/>
          <p:nvPr/>
        </p:nvSpPr>
        <p:spPr>
          <a:xfrm>
            <a:off x="6331157" y="2970928"/>
            <a:ext cx="1232244" cy="591398"/>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Collector</a:t>
            </a:r>
          </a:p>
        </p:txBody>
      </p:sp>
      <p:sp>
        <p:nvSpPr>
          <p:cNvPr id="123" name="TextBox 122">
            <a:extLst>
              <a:ext uri="{FF2B5EF4-FFF2-40B4-BE49-F238E27FC236}">
                <a16:creationId xmlns:a16="http://schemas.microsoft.com/office/drawing/2014/main" id="{3462DA20-EEB3-EE4F-BF9A-BF5095E37022}"/>
              </a:ext>
            </a:extLst>
          </p:cNvPr>
          <p:cNvSpPr txBox="1"/>
          <p:nvPr/>
        </p:nvSpPr>
        <p:spPr>
          <a:xfrm>
            <a:off x="7543651" y="2816091"/>
            <a:ext cx="357149" cy="215444"/>
          </a:xfrm>
          <a:prstGeom prst="rect">
            <a:avLst/>
          </a:prstGeom>
          <a:noFill/>
          <a:ln>
            <a:noFill/>
          </a:ln>
        </p:spPr>
        <p:txBody>
          <a:bodyPr wrap="none" lIns="0" tIns="0" rIns="0" bIns="0" rtlCol="0">
            <a:spAutoFit/>
          </a:bodyPr>
          <a:lstStyle/>
          <a:p>
            <a:r>
              <a:rPr lang="en-US" sz="1400" i="1" kern="0" spc="-30" dirty="0">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319560" y="4927955"/>
            <a:ext cx="473528" cy="215444"/>
          </a:xfrm>
          <a:prstGeom prst="rect">
            <a:avLst/>
          </a:prstGeom>
          <a:noFill/>
          <a:ln>
            <a:noFill/>
          </a:ln>
        </p:spPr>
        <p:txBody>
          <a:bodyPr wrap="none" lIns="0" tIns="0" rIns="0" bIns="0" rtlCol="0">
            <a:spAutoFit/>
          </a:bodyPr>
          <a:lstStyle/>
          <a:p>
            <a:r>
              <a:rPr lang="en-US" sz="1400" i="1" kern="0" spc="-30" dirty="0">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p:cNvCxnSpPr>
          <p:nvPr/>
        </p:nvCxnSpPr>
        <p:spPr>
          <a:xfrm flipV="1">
            <a:off x="7516163" y="3316948"/>
            <a:ext cx="1356871" cy="64267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4" name="Rounded Rectangle 123">
            <a:extLst>
              <a:ext uri="{FF2B5EF4-FFF2-40B4-BE49-F238E27FC236}">
                <a16:creationId xmlns:a16="http://schemas.microsoft.com/office/drawing/2014/main" id="{E8A814C4-5261-7B4F-A4E9-A1080B6D0CFD}"/>
              </a:ext>
            </a:extLst>
          </p:cNvPr>
          <p:cNvSpPr/>
          <p:nvPr/>
        </p:nvSpPr>
        <p:spPr>
          <a:xfrm>
            <a:off x="4435833" y="2914288"/>
            <a:ext cx="1143001" cy="685800"/>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Broker Query</a:t>
            </a: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124" idx="1"/>
          </p:cNvCxnSpPr>
          <p:nvPr/>
        </p:nvCxnSpPr>
        <p:spPr>
          <a:xfrm>
            <a:off x="3445431" y="3257005"/>
            <a:ext cx="990402" cy="1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FC2048B-F8E0-374F-AD4C-149673FD439C}"/>
              </a:ext>
            </a:extLst>
          </p:cNvPr>
          <p:cNvCxnSpPr>
            <a:cxnSpLocks/>
            <a:stCxn id="124" idx="3"/>
            <a:endCxn id="45" idx="1"/>
          </p:cNvCxnSpPr>
          <p:nvPr/>
        </p:nvCxnSpPr>
        <p:spPr>
          <a:xfrm flipV="1">
            <a:off x="5578834" y="1228214"/>
            <a:ext cx="798026" cy="202897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4E98EFA5-57D3-2647-A2AC-E270201A8F43}"/>
              </a:ext>
            </a:extLst>
          </p:cNvPr>
          <p:cNvSpPr txBox="1"/>
          <p:nvPr/>
        </p:nvSpPr>
        <p:spPr>
          <a:xfrm>
            <a:off x="5775424" y="1064006"/>
            <a:ext cx="584455" cy="215444"/>
          </a:xfrm>
          <a:prstGeom prst="rect">
            <a:avLst/>
          </a:prstGeom>
          <a:noFill/>
          <a:ln>
            <a:noFill/>
          </a:ln>
        </p:spPr>
        <p:txBody>
          <a:bodyPr wrap="none" lIns="0" tIns="0" rIns="0" bIns="0" rtlCol="0">
            <a:spAutoFit/>
          </a:bodyPr>
          <a:lstStyle/>
          <a:p>
            <a:r>
              <a:rPr lang="en-US" sz="1400" i="1" kern="0" spc="-30" dirty="0">
                <a:latin typeface="Arial"/>
                <a:cs typeface="Arial"/>
              </a:rPr>
              <a:t>JCache</a:t>
            </a:r>
          </a:p>
        </p:txBody>
      </p:sp>
      <p:cxnSp>
        <p:nvCxnSpPr>
          <p:cNvPr id="131" name="Straight Connector 130">
            <a:extLst>
              <a:ext uri="{FF2B5EF4-FFF2-40B4-BE49-F238E27FC236}">
                <a16:creationId xmlns:a16="http://schemas.microsoft.com/office/drawing/2014/main" id="{4D57495A-6665-934D-BE57-4635CADFE598}"/>
              </a:ext>
            </a:extLst>
          </p:cNvPr>
          <p:cNvCxnSpPr>
            <a:cxnSpLocks/>
          </p:cNvCxnSpPr>
          <p:nvPr/>
        </p:nvCxnSpPr>
        <p:spPr>
          <a:xfrm flipH="1">
            <a:off x="3539274" y="4519224"/>
            <a:ext cx="2865575" cy="5164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A3EFF32-C304-4E43-8DFE-C2FB3CB4EC35}"/>
              </a:ext>
            </a:extLst>
          </p:cNvPr>
          <p:cNvCxnSpPr>
            <a:cxnSpLocks/>
          </p:cNvCxnSpPr>
          <p:nvPr/>
        </p:nvCxnSpPr>
        <p:spPr>
          <a:xfrm>
            <a:off x="3394136" y="3575964"/>
            <a:ext cx="156177" cy="148633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50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478423"/>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https://medium.com/cloud-engagement-hub/the-ibm-stock-trader-operator-part-1-usage-9737a04b6848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create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a:t>
            </a:r>
            <a:r>
              <a:rPr lang="en-US" sz="2000" kern="0" spc="-30" dirty="0" err="1">
                <a:latin typeface="Arial"/>
                <a:cs typeface="Arial"/>
              </a:rPr>
              <a:t>prereq</a:t>
            </a:r>
            <a:r>
              <a:rPr lang="en-US" sz="2000" kern="0" spc="-30" dirty="0">
                <a:latin typeface="Arial"/>
                <a:cs typeface="Arial"/>
              </a:rPr>
              <a:t>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DB2</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764353"/>
            <a:ext cx="5740400" cy="1200329"/>
          </a:xfrm>
          <a:prstGeom prst="rect">
            <a:avLst/>
          </a:prstGeom>
          <a:noFill/>
        </p:spPr>
        <p:txBody>
          <a:bodyPr wrap="square" rtlCol="0">
            <a:spAutoFit/>
          </a:bodyPr>
          <a:lstStyle/>
          <a:p>
            <a:pPr algn="r" defTabSz="914400"/>
            <a:r>
              <a:rPr lang="en-US" sz="1800" b="1" dirty="0">
                <a:solidFill>
                  <a:srgbClr val="0057FF"/>
                </a:solidFill>
                <a:latin typeface="Calibri" panose="020F0502020204030204"/>
              </a:rPr>
              <a:t>IBM</a:t>
            </a:r>
            <a:r>
              <a:rPr lang="en-US" sz="1800" dirty="0">
                <a:solidFill>
                  <a:prstClr val="black"/>
                </a:solidFill>
                <a:latin typeface="Calibri" panose="020F0502020204030204"/>
              </a:rPr>
              <a:t>:  </a:t>
            </a:r>
            <a:r>
              <a:rPr lang="en-US" sz="1800" dirty="0">
                <a:solidFill>
                  <a:srgbClr val="00FF00"/>
                </a:solidFill>
                <a:latin typeface="Calibri" panose="020F0502020204030204"/>
              </a:rPr>
              <a:t>$138.56</a:t>
            </a:r>
          </a:p>
          <a:p>
            <a:pPr algn="r" defTabSz="914400"/>
            <a:r>
              <a:rPr lang="en-US" sz="1800" b="1" dirty="0">
                <a:solidFill>
                  <a:srgbClr val="FF0000"/>
                </a:solidFill>
                <a:latin typeface="Calibri" panose="020F0502020204030204"/>
              </a:rPr>
              <a:t>RHT</a:t>
            </a:r>
            <a:r>
              <a:rPr lang="en-US" sz="1800" dirty="0">
                <a:solidFill>
                  <a:prstClr val="black"/>
                </a:solidFill>
                <a:latin typeface="Calibri" panose="020F0502020204030204"/>
              </a:rPr>
              <a:t>:  $181.58</a:t>
            </a:r>
          </a:p>
          <a:p>
            <a:pPr algn="r" defTabSz="914400"/>
            <a:r>
              <a:rPr lang="en-US" sz="1800" b="1" dirty="0">
                <a:solidFill>
                  <a:prstClr val="black"/>
                </a:solidFill>
                <a:latin typeface="Calibri" panose="020F0502020204030204"/>
              </a:rPr>
              <a:t>TSLA</a:t>
            </a:r>
            <a:r>
              <a:rPr lang="en-US" sz="1800" dirty="0">
                <a:solidFill>
                  <a:prstClr val="black"/>
                </a:solidFill>
                <a:latin typeface="Calibri" panose="020F0502020204030204"/>
              </a:rPr>
              <a:t>: $288.96</a:t>
            </a:r>
          </a:p>
          <a:p>
            <a:pPr algn="r" defTabSz="914400"/>
            <a:r>
              <a:rPr lang="en-US" sz="1800" b="1" dirty="0">
                <a:solidFill>
                  <a:srgbClr val="0057FF"/>
                </a:solidFill>
                <a:latin typeface="Calibri" panose="020F0502020204030204"/>
              </a:rPr>
              <a:t>FB</a:t>
            </a:r>
            <a:r>
              <a:rPr lang="en-US" sz="1800" dirty="0">
                <a:solidFill>
                  <a:prstClr val="black"/>
                </a:solidFill>
                <a:latin typeface="Calibri" panose="020F0502020204030204"/>
              </a:rPr>
              <a:t>:    </a:t>
            </a:r>
            <a:r>
              <a:rPr lang="en-US" sz="1800" dirty="0">
                <a:solidFill>
                  <a:srgbClr val="FF0000"/>
                </a:solidFill>
                <a:latin typeface="Calibri" panose="020F0502020204030204"/>
              </a:rPr>
              <a:t> $173.37</a:t>
            </a:r>
          </a:p>
        </p:txBody>
      </p:sp>
    </p:spTree>
    <p:extLst>
      <p:ext uri="{BB962C8B-B14F-4D97-AF65-F5344CB8AC3E}">
        <p14:creationId xmlns:p14="http://schemas.microsoft.com/office/powerpoint/2010/main" val="3959974495"/>
      </p:ext>
    </p:extLst>
  </p:cSld>
  <p:clrMapOvr>
    <a:masterClrMapping/>
  </p:clrMapOvr>
  <p:transition spd="med"/>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319667</TotalTime>
  <Words>640</Words>
  <Application>Microsoft Macintosh PowerPoint</Application>
  <PresentationFormat>Custom</PresentationFormat>
  <Paragraphs>140</Paragraphs>
  <Slides>7</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vt:i4>
      </vt:variant>
    </vt:vector>
  </HeadingPairs>
  <TitlesOfParts>
    <vt:vector size="17" baseType="lpstr">
      <vt:lpstr>Arial</vt:lpstr>
      <vt:lpstr>Calibri</vt:lpstr>
      <vt:lpstr>Calibri Light</vt:lpstr>
      <vt:lpstr>IBM Plex Sans</vt:lpstr>
      <vt:lpstr>Times New Roman</vt:lpstr>
      <vt:lpstr>Wingdings</vt:lpstr>
      <vt:lpstr>Zapfino</vt:lpstr>
      <vt:lpstr>IBM Cloud 2015</vt:lpstr>
      <vt:lpstr>Content_Template_1</vt:lpstr>
      <vt:lpstr>1_Content_Template_1</vt:lpstr>
      <vt:lpstr>IBM Stock Trader sample for the OpenShift Container Platform</vt:lpstr>
      <vt:lpstr>The “umbrella” operator for the IBM Stock Trader sample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946</cp:revision>
  <cp:lastPrinted>2016-04-22T22:34:10Z</cp:lastPrinted>
  <dcterms:created xsi:type="dcterms:W3CDTF">2015-04-04T16:51:36Z</dcterms:created>
  <dcterms:modified xsi:type="dcterms:W3CDTF">2021-05-28T16:50:44Z</dcterms:modified>
  <cp:category/>
</cp:coreProperties>
</file>